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0" r:id="rId1"/>
  </p:sldMasterIdLst>
  <p:sldIdLst>
    <p:sldId id="256" r:id="rId2"/>
    <p:sldId id="257" r:id="rId3"/>
    <p:sldId id="259" r:id="rId4"/>
    <p:sldId id="265" r:id="rId5"/>
    <p:sldId id="258" r:id="rId6"/>
    <p:sldId id="260" r:id="rId7"/>
    <p:sldId id="263" r:id="rId8"/>
    <p:sldId id="261" r:id="rId9"/>
    <p:sldId id="264"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20886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696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1880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2524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7DE6118-2437-4B30-8E3C-4D2BE6020583}" type="datetimeFigureOut">
              <a:rPr lang="en-US" smtClean="0"/>
              <a:pPr/>
              <a:t>8/29/2019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4085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8374660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0654394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6597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339006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8/29/2019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716200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8/29/2019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1386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7DE6118-2437-4B30-8E3C-4D2BE6020583}" type="datetimeFigureOut">
              <a:rPr lang="en-US" smtClean="0"/>
              <a:pPr/>
              <a:t>8/29/2019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1009405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ikihow.com/images/thumb/6/62/2012-04-29_1312_700.png/537px-2012-04-29_1312_700.png" TargetMode="External"/><Relationship Id="rId2" Type="http://schemas.openxmlformats.org/officeDocument/2006/relationships/hyperlink" Target="http://1.bp.blogspot.com/_GfqMyDmvo3M/TPbHDrLm-JI/AAAAAAAAAxo/-2gcywWE91E/s1600/TIME+Template.jpg" TargetMode="External"/><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tmp"/></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4" Type="http://schemas.openxmlformats.org/officeDocument/2006/relationships/image" Target="../media/image7.jfif"/></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magazineyourself.com/create/17"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magazine</a:t>
            </a:r>
          </a:p>
        </p:txBody>
      </p:sp>
      <p:sp>
        <p:nvSpPr>
          <p:cNvPr id="3" name="Subtitle 2"/>
          <p:cNvSpPr>
            <a:spLocks noGrp="1"/>
          </p:cNvSpPr>
          <p:nvPr>
            <p:ph type="subTitle" idx="1"/>
          </p:nvPr>
        </p:nvSpPr>
        <p:spPr/>
        <p:txBody>
          <a:bodyPr>
            <a:noAutofit/>
          </a:bodyPr>
          <a:lstStyle/>
          <a:p>
            <a:r>
              <a:rPr lang="en-US" sz="7200" dirty="0"/>
              <a:t>Person of the Year</a:t>
            </a:r>
          </a:p>
        </p:txBody>
      </p:sp>
    </p:spTree>
    <p:extLst>
      <p:ext uri="{BB962C8B-B14F-4D97-AF65-F5344CB8AC3E}">
        <p14:creationId xmlns:p14="http://schemas.microsoft.com/office/powerpoint/2010/main" val="1925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859" y="322729"/>
            <a:ext cx="7906870" cy="3293209"/>
          </a:xfrm>
          <a:prstGeom prst="rect">
            <a:avLst/>
          </a:prstGeom>
          <a:noFill/>
        </p:spPr>
        <p:txBody>
          <a:bodyPr wrap="square" rtlCol="0">
            <a:spAutoFit/>
          </a:bodyPr>
          <a:lstStyle/>
          <a:p>
            <a:r>
              <a:rPr lang="en-US" sz="3200" dirty="0"/>
              <a:t>If you want to work with a blank template, try these:</a:t>
            </a:r>
          </a:p>
          <a:p>
            <a:endParaRPr lang="en-US" dirty="0"/>
          </a:p>
          <a:p>
            <a:r>
              <a:rPr lang="en-US" dirty="0">
                <a:hlinkClick r:id="rId2"/>
              </a:rPr>
              <a:t>http://1.bp.blogspot.com/_GfqMyDmvo3M/TPbHDrLm-JI/AAAAAAAAAxo/-2gcywWE91E/s1600/TIME+Template.jpg</a:t>
            </a:r>
            <a:endParaRPr lang="en-US" dirty="0"/>
          </a:p>
          <a:p>
            <a:endParaRPr lang="en-US" dirty="0"/>
          </a:p>
          <a:p>
            <a:endParaRPr lang="en-US" dirty="0"/>
          </a:p>
          <a:p>
            <a:r>
              <a:rPr lang="en-US" dirty="0">
                <a:hlinkClick r:id="rId3"/>
              </a:rPr>
              <a:t>http://www.wikihow.com/images/thumb/6/62/2012-04-29_1312_700.png/537px-2012-04-29_1312_700.png</a:t>
            </a:r>
            <a:endParaRPr lang="en-US" dirty="0"/>
          </a:p>
          <a:p>
            <a:endParaRPr lang="en-US"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1280" y="200384"/>
            <a:ext cx="2655282" cy="3415554"/>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531" y="3204688"/>
            <a:ext cx="2666737" cy="3488421"/>
          </a:xfrm>
          <a:prstGeom prst="rect">
            <a:avLst/>
          </a:prstGeom>
        </p:spPr>
      </p:pic>
    </p:spTree>
    <p:extLst>
      <p:ext uri="{BB962C8B-B14F-4D97-AF65-F5344CB8AC3E}">
        <p14:creationId xmlns:p14="http://schemas.microsoft.com/office/powerpoint/2010/main" val="339628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5" y="147918"/>
            <a:ext cx="1176477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Each year, </a:t>
            </a:r>
            <a:r>
              <a:rPr lang="en-US" sz="2400" i="1" dirty="0"/>
              <a:t>Time</a:t>
            </a:r>
            <a:r>
              <a:rPr lang="en-US" sz="2400" dirty="0"/>
              <a:t> creates a list of candidates for their “Person of the Year” edition.  Readers vote in, and the winner is featured on the cover with an article inside the magazine.  Check out two recent examples from 2016 and 2017</a:t>
            </a:r>
            <a:r>
              <a:rPr lang="en-US" dirty="0"/>
              <a:t>.</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14240" y="1374480"/>
            <a:ext cx="4116201" cy="5176837"/>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604435" y="1468609"/>
            <a:ext cx="4074179" cy="5082708"/>
          </a:xfrm>
          <a:prstGeom prst="rect">
            <a:avLst/>
          </a:prstGeom>
        </p:spPr>
      </p:pic>
      <p:pic>
        <p:nvPicPr>
          <p:cNvPr id="3" name="Picture 2">
            <a:extLst>
              <a:ext uri="{FF2B5EF4-FFF2-40B4-BE49-F238E27FC236}">
                <a16:creationId xmlns:a16="http://schemas.microsoft.com/office/drawing/2014/main" id="{23D068AA-BB36-4520-B4D6-CEF1C10DEECB}"/>
              </a:ext>
            </a:extLst>
          </p:cNvPr>
          <p:cNvPicPr>
            <a:picLocks noChangeAspect="1"/>
          </p:cNvPicPr>
          <p:nvPr/>
        </p:nvPicPr>
        <p:blipFill rotWithShape="1">
          <a:blip r:embed="rId4"/>
          <a:srcRect b="16113"/>
          <a:stretch/>
        </p:blipFill>
        <p:spPr>
          <a:xfrm>
            <a:off x="5091112" y="2605088"/>
            <a:ext cx="2009775" cy="1382296"/>
          </a:xfrm>
          <a:prstGeom prst="rect">
            <a:avLst/>
          </a:prstGeom>
        </p:spPr>
      </p:pic>
    </p:spTree>
    <p:extLst>
      <p:ext uri="{BB962C8B-B14F-4D97-AF65-F5344CB8AC3E}">
        <p14:creationId xmlns:p14="http://schemas.microsoft.com/office/powerpoint/2010/main" val="322213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7330" y="147917"/>
            <a:ext cx="6666661" cy="1200329"/>
          </a:xfrm>
          <a:prstGeom prst="rect">
            <a:avLst/>
          </a:prstGeom>
          <a:noFill/>
        </p:spPr>
        <p:txBody>
          <a:bodyPr wrap="square" rtlCol="0">
            <a:spAutoFit/>
          </a:bodyPr>
          <a:lstStyle/>
          <a:p>
            <a:r>
              <a:rPr lang="en-US" sz="2400" dirty="0">
                <a:highlight>
                  <a:srgbClr val="FFFF00"/>
                </a:highlight>
              </a:rPr>
              <a:t>Note the addition of text:</a:t>
            </a:r>
          </a:p>
          <a:p>
            <a:pPr marL="342900" indent="-342900">
              <a:buFont typeface="Arial" panose="020B0604020202020204" pitchFamily="34" charset="0"/>
              <a:buChar char="•"/>
            </a:pPr>
            <a:r>
              <a:rPr lang="en-US" sz="2400" dirty="0"/>
              <a:t>Identification of person/group of the year</a:t>
            </a:r>
          </a:p>
          <a:p>
            <a:pPr marL="342900" indent="-342900">
              <a:buFont typeface="Arial" panose="020B0604020202020204" pitchFamily="34" charset="0"/>
              <a:buChar char="•"/>
            </a:pPr>
            <a:r>
              <a:rPr lang="en-US" sz="2400" dirty="0"/>
              <a:t>A brief description/introduction</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812412" y="1621215"/>
            <a:ext cx="4116201" cy="5176837"/>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051457" y="1621215"/>
            <a:ext cx="4168308" cy="5176837"/>
          </a:xfrm>
          <a:prstGeom prst="rect">
            <a:avLst/>
          </a:prstGeom>
        </p:spPr>
      </p:pic>
      <p:sp>
        <p:nvSpPr>
          <p:cNvPr id="2" name="TextBox 1"/>
          <p:cNvSpPr txBox="1"/>
          <p:nvPr/>
        </p:nvSpPr>
        <p:spPr>
          <a:xfrm>
            <a:off x="0" y="2823882"/>
            <a:ext cx="1812412" cy="2308324"/>
          </a:xfrm>
          <a:prstGeom prst="rect">
            <a:avLst/>
          </a:prstGeom>
          <a:noFill/>
        </p:spPr>
        <p:txBody>
          <a:bodyPr wrap="square" rtlCol="0">
            <a:spAutoFit/>
          </a:bodyPr>
          <a:lstStyle/>
          <a:p>
            <a:pPr algn="ctr"/>
            <a:r>
              <a:rPr lang="en-US" dirty="0">
                <a:solidFill>
                  <a:srgbClr val="C00000"/>
                </a:solidFill>
              </a:rPr>
              <a:t>DONALD TRUMP</a:t>
            </a:r>
          </a:p>
          <a:p>
            <a:pPr algn="ctr"/>
            <a:r>
              <a:rPr lang="en-US" dirty="0">
                <a:solidFill>
                  <a:srgbClr val="C00000"/>
                </a:solidFill>
              </a:rPr>
              <a:t>_____</a:t>
            </a:r>
          </a:p>
          <a:p>
            <a:pPr algn="ctr"/>
            <a:endParaRPr lang="en-US" dirty="0">
              <a:solidFill>
                <a:srgbClr val="C00000"/>
              </a:solidFill>
            </a:endParaRPr>
          </a:p>
          <a:p>
            <a:pPr algn="ctr"/>
            <a:r>
              <a:rPr lang="en-US" dirty="0">
                <a:solidFill>
                  <a:srgbClr val="C00000"/>
                </a:solidFill>
              </a:rPr>
              <a:t>PRESIDENT OF THE DIVIDED STATES OF AMERICA</a:t>
            </a:r>
          </a:p>
        </p:txBody>
      </p:sp>
      <p:sp>
        <p:nvSpPr>
          <p:cNvPr id="7" name="TextBox 6"/>
          <p:cNvSpPr txBox="1"/>
          <p:nvPr/>
        </p:nvSpPr>
        <p:spPr>
          <a:xfrm>
            <a:off x="10219765" y="2823882"/>
            <a:ext cx="1812412" cy="2585323"/>
          </a:xfrm>
          <a:prstGeom prst="rect">
            <a:avLst/>
          </a:prstGeom>
          <a:noFill/>
        </p:spPr>
        <p:txBody>
          <a:bodyPr wrap="square" rtlCol="0">
            <a:spAutoFit/>
          </a:bodyPr>
          <a:lstStyle/>
          <a:p>
            <a:pPr algn="ctr"/>
            <a:r>
              <a:rPr lang="en-US" dirty="0">
                <a:solidFill>
                  <a:srgbClr val="C00000"/>
                </a:solidFill>
              </a:rPr>
              <a:t>THE </a:t>
            </a:r>
          </a:p>
          <a:p>
            <a:pPr algn="ctr"/>
            <a:r>
              <a:rPr lang="en-US" dirty="0">
                <a:solidFill>
                  <a:srgbClr val="C00000"/>
                </a:solidFill>
              </a:rPr>
              <a:t>SILENCE </a:t>
            </a:r>
          </a:p>
          <a:p>
            <a:pPr algn="ctr"/>
            <a:r>
              <a:rPr lang="en-US" dirty="0">
                <a:solidFill>
                  <a:srgbClr val="C00000"/>
                </a:solidFill>
              </a:rPr>
              <a:t>BREAKERS</a:t>
            </a:r>
          </a:p>
          <a:p>
            <a:pPr algn="ctr"/>
            <a:r>
              <a:rPr lang="en-US" dirty="0">
                <a:solidFill>
                  <a:srgbClr val="C00000"/>
                </a:solidFill>
              </a:rPr>
              <a:t>_____</a:t>
            </a:r>
          </a:p>
          <a:p>
            <a:pPr algn="ctr"/>
            <a:endParaRPr lang="en-US" dirty="0">
              <a:solidFill>
                <a:srgbClr val="C00000"/>
              </a:solidFill>
            </a:endParaRPr>
          </a:p>
          <a:p>
            <a:pPr algn="ctr"/>
            <a:r>
              <a:rPr lang="en-US" dirty="0">
                <a:solidFill>
                  <a:srgbClr val="C00000"/>
                </a:solidFill>
              </a:rPr>
              <a:t>THE VOICES THAT LAUNCHED A MOVEMENT</a:t>
            </a:r>
          </a:p>
        </p:txBody>
      </p:sp>
      <p:sp>
        <p:nvSpPr>
          <p:cNvPr id="8" name="Oval 7"/>
          <p:cNvSpPr/>
          <p:nvPr/>
        </p:nvSpPr>
        <p:spPr>
          <a:xfrm>
            <a:off x="6137111" y="3092824"/>
            <a:ext cx="1156447" cy="1169894"/>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35523" y="3783107"/>
            <a:ext cx="1156447" cy="1169894"/>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357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6B068D-886B-472A-B10D-C35ACAB779FA}"/>
              </a:ext>
            </a:extLst>
          </p:cNvPr>
          <p:cNvPicPr>
            <a:picLocks noChangeAspect="1"/>
          </p:cNvPicPr>
          <p:nvPr/>
        </p:nvPicPr>
        <p:blipFill>
          <a:blip r:embed="rId2"/>
          <a:stretch>
            <a:fillRect/>
          </a:stretch>
        </p:blipFill>
        <p:spPr>
          <a:xfrm>
            <a:off x="274320" y="1177290"/>
            <a:ext cx="10820400" cy="5680710"/>
          </a:xfrm>
          <a:prstGeom prst="rect">
            <a:avLst/>
          </a:prstGeom>
        </p:spPr>
      </p:pic>
      <p:sp>
        <p:nvSpPr>
          <p:cNvPr id="4" name="TextBox 3">
            <a:extLst>
              <a:ext uri="{FF2B5EF4-FFF2-40B4-BE49-F238E27FC236}">
                <a16:creationId xmlns:a16="http://schemas.microsoft.com/office/drawing/2014/main" id="{D2BE977D-87BB-4EC8-9E29-87DA9FF48FDA}"/>
              </a:ext>
            </a:extLst>
          </p:cNvPr>
          <p:cNvSpPr txBox="1"/>
          <p:nvPr/>
        </p:nvSpPr>
        <p:spPr>
          <a:xfrm>
            <a:off x="0" y="0"/>
            <a:ext cx="12192000" cy="1200329"/>
          </a:xfrm>
          <a:prstGeom prst="rect">
            <a:avLst/>
          </a:prstGeom>
          <a:noFill/>
        </p:spPr>
        <p:txBody>
          <a:bodyPr wrap="square" rtlCol="0">
            <a:spAutoFit/>
          </a:bodyPr>
          <a:lstStyle/>
          <a:p>
            <a:r>
              <a:rPr lang="en-US" sz="2400" dirty="0">
                <a:solidFill>
                  <a:srgbClr val="C00000"/>
                </a:solidFill>
              </a:rPr>
              <a:t>NOTE:  2018’s Person of the Year named The Guardians, or those involved in journalism.  There were four different covers, and the brief description/intro read “War on Truth.”</a:t>
            </a:r>
          </a:p>
        </p:txBody>
      </p:sp>
    </p:spTree>
    <p:extLst>
      <p:ext uri="{BB962C8B-B14F-4D97-AF65-F5344CB8AC3E}">
        <p14:creationId xmlns:p14="http://schemas.microsoft.com/office/powerpoint/2010/main" val="225982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45459"/>
            <a:ext cx="12192000" cy="5632311"/>
          </a:xfrm>
          <a:prstGeom prst="rect">
            <a:avLst/>
          </a:prstGeom>
          <a:noFill/>
        </p:spPr>
        <p:txBody>
          <a:bodyPr wrap="square" lIns="91440" tIns="45720" rIns="91440" bIns="45720">
            <a:spAutoFit/>
          </a:bodyPr>
          <a:lstStyle/>
          <a:p>
            <a:pPr algn="ctr"/>
            <a:r>
              <a:rPr lang="en-US" sz="7200" b="1" dirty="0">
                <a:ln w="6600">
                  <a:solidFill>
                    <a:schemeClr val="accent2"/>
                  </a:solidFill>
                  <a:prstDash val="solid"/>
                </a:ln>
                <a:solidFill>
                  <a:srgbClr val="FFFFFF"/>
                </a:solidFill>
                <a:effectLst>
                  <a:outerShdw dist="38100" dir="2700000" algn="tl" rotWithShape="0">
                    <a:schemeClr val="accent2"/>
                  </a:outerShdw>
                </a:effectLst>
              </a:rPr>
              <a:t>Your Task:</a:t>
            </a:r>
          </a:p>
          <a:p>
            <a:pPr algn="ctr"/>
            <a:r>
              <a:rPr lang="en-US" sz="7200" b="1" dirty="0">
                <a:ln w="6600">
                  <a:solidFill>
                    <a:schemeClr val="accent2"/>
                  </a:solidFill>
                  <a:prstDash val="solid"/>
                </a:ln>
                <a:solidFill>
                  <a:srgbClr val="FFFFFF"/>
                </a:solidFill>
                <a:effectLst>
                  <a:outerShdw dist="38100" dir="2700000" algn="tl" rotWithShape="0">
                    <a:schemeClr val="accent2"/>
                  </a:outerShdw>
                </a:effectLst>
              </a:rPr>
              <a:t>Put yourself on the </a:t>
            </a:r>
          </a:p>
          <a:p>
            <a:pPr algn="ctr"/>
            <a:r>
              <a:rPr lang="en-US" sz="7200" b="1" dirty="0">
                <a:ln w="6600">
                  <a:solidFill>
                    <a:schemeClr val="accent2"/>
                  </a:solidFill>
                  <a:prstDash val="solid"/>
                </a:ln>
                <a:solidFill>
                  <a:srgbClr val="FFFFFF"/>
                </a:solidFill>
                <a:effectLst>
                  <a:outerShdw dist="38100" dir="2700000" algn="tl" rotWithShape="0">
                    <a:schemeClr val="accent2"/>
                  </a:outerShdw>
                </a:effectLst>
              </a:rPr>
              <a:t>2019 </a:t>
            </a:r>
            <a:r>
              <a:rPr lang="en-US" sz="7200" b="1" i="1" dirty="0">
                <a:ln w="6600">
                  <a:solidFill>
                    <a:schemeClr val="accent2"/>
                  </a:solidFill>
                  <a:prstDash val="solid"/>
                </a:ln>
                <a:solidFill>
                  <a:srgbClr val="FFFFFF"/>
                </a:solidFill>
                <a:effectLst>
                  <a:outerShdw dist="38100" dir="2700000" algn="tl" rotWithShape="0">
                    <a:schemeClr val="accent2"/>
                  </a:outerShdw>
                </a:effectLst>
              </a:rPr>
              <a:t>Time</a:t>
            </a:r>
            <a:r>
              <a:rPr lang="en-US" sz="7200" b="1" dirty="0">
                <a:ln w="6600">
                  <a:solidFill>
                    <a:schemeClr val="accent2"/>
                  </a:solidFill>
                  <a:prstDash val="solid"/>
                </a:ln>
                <a:solidFill>
                  <a:srgbClr val="FFFFFF"/>
                </a:solidFill>
                <a:effectLst>
                  <a:outerShdw dist="38100" dir="2700000" algn="tl" rotWithShape="0">
                    <a:schemeClr val="accent2"/>
                  </a:outerShdw>
                </a:effectLst>
              </a:rPr>
              <a:t> </a:t>
            </a:r>
          </a:p>
          <a:p>
            <a:pPr algn="ctr"/>
            <a:r>
              <a:rPr lang="en-US" sz="7200" b="1" dirty="0">
                <a:ln w="6600">
                  <a:solidFill>
                    <a:schemeClr val="accent2"/>
                  </a:solidFill>
                  <a:prstDash val="solid"/>
                </a:ln>
                <a:solidFill>
                  <a:srgbClr val="FFFFFF"/>
                </a:solidFill>
                <a:effectLst>
                  <a:outerShdw dist="38100" dir="2700000" algn="tl" rotWithShape="0">
                    <a:schemeClr val="accent2"/>
                  </a:outerShdw>
                </a:effectLst>
              </a:rPr>
              <a:t>“Person of the Year”</a:t>
            </a:r>
          </a:p>
          <a:p>
            <a:pPr algn="ctr"/>
            <a:r>
              <a:rPr lang="en-US" sz="7200" b="1" dirty="0">
                <a:ln w="6600">
                  <a:solidFill>
                    <a:schemeClr val="accent2"/>
                  </a:solidFill>
                  <a:prstDash val="solid"/>
                </a:ln>
                <a:solidFill>
                  <a:srgbClr val="FFFFFF"/>
                </a:solidFill>
                <a:effectLst>
                  <a:outerShdw dist="38100" dir="2700000" algn="tl" rotWithShape="0">
                    <a:schemeClr val="accent2"/>
                  </a:outerShdw>
                </a:effectLst>
              </a:rPr>
              <a:t>cover</a:t>
            </a:r>
          </a:p>
        </p:txBody>
      </p:sp>
    </p:spTree>
    <p:extLst>
      <p:ext uri="{BB962C8B-B14F-4D97-AF65-F5344CB8AC3E}">
        <p14:creationId xmlns:p14="http://schemas.microsoft.com/office/powerpoint/2010/main" val="73149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6331"/>
          </a:xfrm>
          <a:prstGeom prst="rect">
            <a:avLst/>
          </a:prstGeom>
          <a:noFill/>
        </p:spPr>
        <p:txBody>
          <a:bodyPr wrap="square" lIns="91440" tIns="45720" rIns="91440" bIns="45720">
            <a:spAutoFit/>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rPr>
              <a:t>DIRECTIONS</a:t>
            </a:r>
          </a:p>
        </p:txBody>
      </p:sp>
      <p:sp>
        <p:nvSpPr>
          <p:cNvPr id="3" name="TextBox 2"/>
          <p:cNvSpPr txBox="1"/>
          <p:nvPr/>
        </p:nvSpPr>
        <p:spPr>
          <a:xfrm>
            <a:off x="0" y="821142"/>
            <a:ext cx="12192000" cy="5355312"/>
          </a:xfrm>
          <a:prstGeom prst="rect">
            <a:avLst/>
          </a:prstGeom>
          <a:noFill/>
        </p:spPr>
        <p:txBody>
          <a:bodyPr wrap="square" rtlCol="0">
            <a:spAutoFit/>
          </a:bodyPr>
          <a:lstStyle/>
          <a:p>
            <a:pPr marL="457200" indent="-457200">
              <a:buAutoNum type="arabicPeriod"/>
            </a:pPr>
            <a:r>
              <a:rPr lang="en-US" sz="2400" dirty="0"/>
              <a:t>You can either download a blank </a:t>
            </a:r>
            <a:r>
              <a:rPr lang="en-US" sz="2400" i="1" dirty="0"/>
              <a:t>Time</a:t>
            </a:r>
            <a:r>
              <a:rPr lang="en-US" sz="2400" dirty="0"/>
              <a:t> “Person of the Year” template/put it into a word document (see last slide) or upload your pic into an online template:  </a:t>
            </a:r>
            <a:r>
              <a:rPr lang="en-US" sz="2400" u="sng" dirty="0">
                <a:hlinkClick r:id="rId2"/>
              </a:rPr>
              <a:t>http://magazineyourself.com/create/17</a:t>
            </a:r>
            <a:endParaRPr lang="en-US" sz="2400" u="sng" dirty="0"/>
          </a:p>
          <a:p>
            <a:pPr marL="457200"/>
            <a:r>
              <a:rPr lang="en-US" i="1" dirty="0"/>
              <a:t>*Note…once you’ve uploaded your pic, just </a:t>
            </a:r>
            <a:r>
              <a:rPr lang="en-US" i="1" dirty="0" err="1"/>
              <a:t>screencap</a:t>
            </a:r>
            <a:r>
              <a:rPr lang="en-US" i="1" dirty="0"/>
              <a:t> from there; you don’t need to “save and continue” to download the program.  Your cover doesn’t need to be full size, but please make it fill about a half sheet of paper.  Scissor-cut it down to size before submitting so it looks more authentic.</a:t>
            </a:r>
          </a:p>
          <a:p>
            <a:endParaRPr lang="en-US" sz="2400" dirty="0"/>
          </a:p>
          <a:p>
            <a:pPr marL="511175" indent="-511175"/>
            <a:r>
              <a:rPr lang="en-US" sz="2400" dirty="0"/>
              <a:t>2.   You will need to add text (like the samples.  Feel free to use Word or another digital editing program).</a:t>
            </a:r>
          </a:p>
          <a:p>
            <a:pPr marL="1546225" indent="-403225">
              <a:buFont typeface="Arial" panose="020B0604020202020204" pitchFamily="34" charset="0"/>
              <a:buChar char="•"/>
            </a:pPr>
            <a:r>
              <a:rPr lang="en-US" sz="2400" dirty="0"/>
              <a:t>Identify yourself </a:t>
            </a:r>
          </a:p>
          <a:p>
            <a:pPr marL="1546225" indent="-403225">
              <a:buFont typeface="Arial" panose="020B0604020202020204" pitchFamily="34" charset="0"/>
              <a:buChar char="•"/>
            </a:pPr>
            <a:r>
              <a:rPr lang="en-US" sz="2400" dirty="0"/>
              <a:t>Create a brief subtitle/explanation/introduction (think about what would make you news-worthy.  Please be attentive to your tone.)</a:t>
            </a:r>
          </a:p>
          <a:p>
            <a:pPr marL="1492250" indent="-457200">
              <a:buFont typeface="Arial" panose="020B0604020202020204" pitchFamily="34" charset="0"/>
              <a:buChar char="•"/>
            </a:pPr>
            <a:endParaRPr lang="en-US" sz="2400" dirty="0"/>
          </a:p>
          <a:p>
            <a:pPr marL="577850" indent="-577850"/>
            <a:r>
              <a:rPr lang="en-US" sz="2400" dirty="0"/>
              <a:t>3.    Include a typed (doubled spaced), paragraph explaining more about why </a:t>
            </a:r>
            <a:r>
              <a:rPr lang="en-US" sz="2400" i="1" dirty="0"/>
              <a:t>Time</a:t>
            </a:r>
            <a:r>
              <a:rPr lang="en-US" sz="2400" dirty="0"/>
              <a:t> has selected you for its cover (be creative/original with tone).</a:t>
            </a:r>
          </a:p>
        </p:txBody>
      </p:sp>
    </p:spTree>
    <p:extLst>
      <p:ext uri="{BB962C8B-B14F-4D97-AF65-F5344CB8AC3E}">
        <p14:creationId xmlns:p14="http://schemas.microsoft.com/office/powerpoint/2010/main" val="323088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88" y="247138"/>
            <a:ext cx="5143406" cy="6433866"/>
          </a:xfrm>
          <a:prstGeom prst="rect">
            <a:avLst/>
          </a:prstGeom>
        </p:spPr>
      </p:pic>
      <p:sp>
        <p:nvSpPr>
          <p:cNvPr id="3" name="TextBox 2"/>
          <p:cNvSpPr txBox="1"/>
          <p:nvPr/>
        </p:nvSpPr>
        <p:spPr>
          <a:xfrm>
            <a:off x="729038" y="4782972"/>
            <a:ext cx="2699962" cy="1477328"/>
          </a:xfrm>
          <a:prstGeom prst="rect">
            <a:avLst/>
          </a:prstGeom>
          <a:noFill/>
        </p:spPr>
        <p:txBody>
          <a:bodyPr wrap="square" rtlCol="0">
            <a:spAutoFit/>
          </a:bodyPr>
          <a:lstStyle/>
          <a:p>
            <a:pPr algn="ctr"/>
            <a:r>
              <a:rPr lang="en-US" dirty="0">
                <a:solidFill>
                  <a:srgbClr val="F7F763"/>
                </a:solidFill>
              </a:rPr>
              <a:t>COLLEEN </a:t>
            </a:r>
          </a:p>
          <a:p>
            <a:pPr algn="ctr"/>
            <a:r>
              <a:rPr lang="en-US" dirty="0">
                <a:solidFill>
                  <a:srgbClr val="F7F763"/>
                </a:solidFill>
              </a:rPr>
              <a:t>REMAR</a:t>
            </a:r>
          </a:p>
          <a:p>
            <a:pPr algn="ctr"/>
            <a:r>
              <a:rPr lang="en-US" dirty="0">
                <a:solidFill>
                  <a:srgbClr val="F7F763"/>
                </a:solidFill>
              </a:rPr>
              <a:t>----</a:t>
            </a:r>
          </a:p>
          <a:p>
            <a:pPr algn="ctr"/>
            <a:r>
              <a:rPr lang="en-US" dirty="0">
                <a:solidFill>
                  <a:srgbClr val="F7F763"/>
                </a:solidFill>
              </a:rPr>
              <a:t>BESTIE</a:t>
            </a:r>
          </a:p>
          <a:p>
            <a:pPr algn="ctr"/>
            <a:endParaRPr lang="en-US" dirty="0">
              <a:solidFill>
                <a:schemeClr val="bg1">
                  <a:lumMod val="85000"/>
                </a:schemeClr>
              </a:solidFill>
            </a:endParaRPr>
          </a:p>
        </p:txBody>
      </p:sp>
      <p:sp>
        <p:nvSpPr>
          <p:cNvPr id="4" name="TextBox 3"/>
          <p:cNvSpPr txBox="1"/>
          <p:nvPr/>
        </p:nvSpPr>
        <p:spPr>
          <a:xfrm>
            <a:off x="5741894" y="997321"/>
            <a:ext cx="6131859" cy="5262979"/>
          </a:xfrm>
          <a:prstGeom prst="rect">
            <a:avLst/>
          </a:prstGeom>
          <a:noFill/>
        </p:spPr>
        <p:txBody>
          <a:bodyPr wrap="square" rtlCol="0">
            <a:spAutoFit/>
          </a:bodyPr>
          <a:lstStyle/>
          <a:p>
            <a:pPr algn="ctr"/>
            <a:r>
              <a:rPr lang="en-US" sz="2400" dirty="0"/>
              <a:t>In my follow-up paragraph, I would explain about the most important role that I play:  Bestie.  After my niece, Emma, was born in 2015, “Aunt Colleen” seemed so tedious; my brother came up with “Bestie,” and it stuck.  So, I could take a sentimental tone as I tell you about how much she melts me, like when she sang “Can’t Stop the Feeling” as she twirled through Target;  or when she trips and falls, only to bounce up and exclaim, “I’m okay, guys!”; or when we eat </a:t>
            </a:r>
            <a:r>
              <a:rPr lang="en-US" sz="2400" dirty="0" err="1"/>
              <a:t>choco</a:t>
            </a:r>
            <a:r>
              <a:rPr lang="en-US" sz="2400" dirty="0"/>
              <a:t> tacos on the beach; or when she finishes the sentences as we read our favorite stories.  </a:t>
            </a:r>
          </a:p>
        </p:txBody>
      </p:sp>
    </p:spTree>
    <p:extLst>
      <p:ext uri="{BB962C8B-B14F-4D97-AF65-F5344CB8AC3E}">
        <p14:creationId xmlns:p14="http://schemas.microsoft.com/office/powerpoint/2010/main" val="375936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4" y="906042"/>
            <a:ext cx="3934253" cy="4956875"/>
          </a:xfrm>
          <a:prstGeom prst="rect">
            <a:avLst/>
          </a:prstGeom>
        </p:spPr>
      </p:pic>
      <p:sp>
        <p:nvSpPr>
          <p:cNvPr id="3" name="TextBox 2"/>
          <p:cNvSpPr txBox="1"/>
          <p:nvPr/>
        </p:nvSpPr>
        <p:spPr>
          <a:xfrm>
            <a:off x="379414" y="3747549"/>
            <a:ext cx="1788459" cy="2308324"/>
          </a:xfrm>
          <a:prstGeom prst="rect">
            <a:avLst/>
          </a:prstGeom>
          <a:noFill/>
        </p:spPr>
        <p:txBody>
          <a:bodyPr wrap="square" rtlCol="0">
            <a:spAutoFit/>
          </a:bodyPr>
          <a:lstStyle/>
          <a:p>
            <a:pPr algn="ctr"/>
            <a:r>
              <a:rPr lang="en-US" dirty="0">
                <a:solidFill>
                  <a:schemeClr val="bg1">
                    <a:lumMod val="85000"/>
                  </a:schemeClr>
                </a:solidFill>
              </a:rPr>
              <a:t>COLLEEN REMAR</a:t>
            </a:r>
          </a:p>
          <a:p>
            <a:pPr algn="ctr"/>
            <a:r>
              <a:rPr lang="en-US" dirty="0">
                <a:solidFill>
                  <a:schemeClr val="bg1">
                    <a:lumMod val="85000"/>
                  </a:schemeClr>
                </a:solidFill>
              </a:rPr>
              <a:t>----</a:t>
            </a:r>
          </a:p>
          <a:p>
            <a:pPr algn="ctr"/>
            <a:r>
              <a:rPr lang="en-US" dirty="0">
                <a:solidFill>
                  <a:schemeClr val="bg1">
                    <a:lumMod val="85000"/>
                  </a:schemeClr>
                </a:solidFill>
              </a:rPr>
              <a:t>LANDING ON</a:t>
            </a:r>
          </a:p>
          <a:p>
            <a:pPr algn="ctr"/>
            <a:r>
              <a:rPr lang="en-US" dirty="0">
                <a:solidFill>
                  <a:schemeClr val="bg1">
                    <a:lumMod val="85000"/>
                  </a:schemeClr>
                </a:solidFill>
              </a:rPr>
              <a:t>THE </a:t>
            </a:r>
          </a:p>
          <a:p>
            <a:pPr algn="ctr"/>
            <a:r>
              <a:rPr lang="en-US" dirty="0">
                <a:solidFill>
                  <a:schemeClr val="bg1">
                    <a:lumMod val="85000"/>
                  </a:schemeClr>
                </a:solidFill>
              </a:rPr>
              <a:t>PLANET OF THE A.P.E.S.</a:t>
            </a:r>
          </a:p>
          <a:p>
            <a:pPr algn="ctr"/>
            <a:endParaRPr lang="en-US" dirty="0">
              <a:solidFill>
                <a:schemeClr val="bg1">
                  <a:lumMod val="85000"/>
                </a:schemeClr>
              </a:solidFill>
            </a:endParaRPr>
          </a:p>
        </p:txBody>
      </p:sp>
      <p:sp>
        <p:nvSpPr>
          <p:cNvPr id="4" name="TextBox 3"/>
          <p:cNvSpPr txBox="1"/>
          <p:nvPr/>
        </p:nvSpPr>
        <p:spPr>
          <a:xfrm>
            <a:off x="4585448" y="906042"/>
            <a:ext cx="6965576" cy="5262979"/>
          </a:xfrm>
          <a:prstGeom prst="rect">
            <a:avLst/>
          </a:prstGeom>
          <a:noFill/>
        </p:spPr>
        <p:txBody>
          <a:bodyPr wrap="square" rtlCol="0">
            <a:spAutoFit/>
          </a:bodyPr>
          <a:lstStyle/>
          <a:p>
            <a:pPr algn="ctr"/>
            <a:r>
              <a:rPr lang="en-US" sz="2800" dirty="0"/>
              <a:t>In my follow-up paragraph, I could talk about myself as a teacher of </a:t>
            </a:r>
            <a:r>
              <a:rPr lang="en-US" sz="2800" b="1" u="sng" dirty="0">
                <a:solidFill>
                  <a:srgbClr val="C00000"/>
                </a:solidFill>
              </a:rPr>
              <a:t>AP</a:t>
            </a:r>
            <a:r>
              <a:rPr lang="en-US" sz="2800" dirty="0"/>
              <a:t> </a:t>
            </a:r>
            <a:r>
              <a:rPr lang="en-US" sz="2800" b="1" u="sng" dirty="0">
                <a:solidFill>
                  <a:srgbClr val="C00000"/>
                </a:solidFill>
              </a:rPr>
              <a:t>E</a:t>
            </a:r>
            <a:r>
              <a:rPr lang="en-US" sz="2800" dirty="0"/>
              <a:t>nglish </a:t>
            </a:r>
            <a:r>
              <a:rPr lang="en-US" sz="2800" b="1" u="sng" dirty="0">
                <a:solidFill>
                  <a:srgbClr val="C00000"/>
                </a:solidFill>
              </a:rPr>
              <a:t>S</a:t>
            </a:r>
            <a:r>
              <a:rPr lang="en-US" sz="2800" dirty="0"/>
              <a:t>tudents, who are abbreviated in online/college board materials as A.P.E.S.  So, I could take a funny or sarcastic tone.  My A.P.E.S. are among the best minds at East, and I join them on the journey to</a:t>
            </a:r>
            <a:r>
              <a:rPr lang="en-US" sz="2800" i="1" dirty="0"/>
              <a:t> smart</a:t>
            </a:r>
            <a:r>
              <a:rPr lang="en-US" sz="2800" dirty="0"/>
              <a:t>.  Maybe I could employ language typical of an adventure/sci-fi piece (words like </a:t>
            </a:r>
            <a:r>
              <a:rPr lang="en-US" sz="2800" i="1" dirty="0"/>
              <a:t>battle, galactic, experiment, orbit, creature, force field, space, new frontier, future</a:t>
            </a:r>
            <a:r>
              <a:rPr lang="en-US" sz="2800" dirty="0"/>
              <a:t>).</a:t>
            </a:r>
          </a:p>
        </p:txBody>
      </p:sp>
    </p:spTree>
    <p:extLst>
      <p:ext uri="{BB962C8B-B14F-4D97-AF65-F5344CB8AC3E}">
        <p14:creationId xmlns:p14="http://schemas.microsoft.com/office/powerpoint/2010/main" val="216813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676" y="0"/>
            <a:ext cx="11900647" cy="6647974"/>
          </a:xfrm>
          <a:prstGeom prst="rect">
            <a:avLst/>
          </a:prstGeom>
          <a:noFill/>
        </p:spPr>
        <p:txBody>
          <a:bodyPr wrap="square" rtlCol="0">
            <a:spAutoFit/>
          </a:bodyPr>
          <a:lstStyle/>
          <a:p>
            <a:pPr>
              <a:lnSpc>
                <a:spcPct val="150000"/>
              </a:lnSpc>
            </a:pPr>
            <a:r>
              <a:rPr lang="en-US" sz="2800" b="1" dirty="0">
                <a:solidFill>
                  <a:srgbClr val="C00000"/>
                </a:solidFill>
              </a:rPr>
              <a:t>SUBMISSION REMINDERS</a:t>
            </a:r>
            <a:r>
              <a:rPr lang="en-US" sz="2800" dirty="0"/>
              <a:t>—when you bring your work to class, you need:</a:t>
            </a:r>
          </a:p>
          <a:p>
            <a:pPr marL="514350" indent="-514350">
              <a:lnSpc>
                <a:spcPct val="150000"/>
              </a:lnSpc>
              <a:buFont typeface="+mj-lt"/>
              <a:buAutoNum type="arabicPeriod"/>
            </a:pPr>
            <a:r>
              <a:rPr lang="en-US" sz="2800" dirty="0"/>
              <a:t>Your cover, printed in color and blown up to about half a sheet of paper (or bigger! </a:t>
            </a:r>
            <a:r>
              <a:rPr lang="en-US" sz="2800" dirty="0">
                <a:sym typeface="Wingdings" panose="05000000000000000000" pitchFamily="2" charset="2"/>
              </a:rPr>
              <a:t></a:t>
            </a:r>
            <a:r>
              <a:rPr lang="en-US" sz="2800" dirty="0"/>
              <a:t>).  Make sure you cut off extra white space so it really looks like a cover.</a:t>
            </a:r>
          </a:p>
          <a:p>
            <a:pPr marL="514350" indent="-514350">
              <a:lnSpc>
                <a:spcPct val="150000"/>
              </a:lnSpc>
              <a:buFont typeface="+mj-lt"/>
              <a:buAutoNum type="arabicPeriod"/>
            </a:pPr>
            <a:r>
              <a:rPr lang="en-US" sz="2800" dirty="0"/>
              <a:t>Your brief paragraph/explanation typed and clipped to the cover. </a:t>
            </a:r>
          </a:p>
          <a:p>
            <a:pPr marL="914400" lvl="1" indent="-457200">
              <a:lnSpc>
                <a:spcPct val="150000"/>
              </a:lnSpc>
              <a:buFont typeface="Arial" panose="020B0604020202020204" pitchFamily="34" charset="0"/>
              <a:buChar char="•"/>
            </a:pPr>
            <a:r>
              <a:rPr lang="en-US" sz="2800" dirty="0"/>
              <a:t>In that explanation, </a:t>
            </a:r>
            <a:r>
              <a:rPr lang="en-US" sz="2800" dirty="0">
                <a:highlight>
                  <a:srgbClr val="FFFF00"/>
                </a:highlight>
              </a:rPr>
              <a:t>highlight words/phrases that create a tone</a:t>
            </a:r>
            <a:r>
              <a:rPr lang="en-US" sz="2800" dirty="0"/>
              <a:t>, </a:t>
            </a:r>
            <a:r>
              <a:rPr lang="en-US" sz="2800" b="1" dirty="0">
                <a:solidFill>
                  <a:srgbClr val="00B0F0"/>
                </a:solidFill>
              </a:rPr>
              <a:t>and</a:t>
            </a:r>
            <a:r>
              <a:rPr lang="en-US" sz="2800" dirty="0"/>
              <a:t> at the bottom of the paper, </a:t>
            </a:r>
            <a:r>
              <a:rPr lang="en-US" sz="2800" b="1" dirty="0">
                <a:solidFill>
                  <a:srgbClr val="00B0F0"/>
                </a:solidFill>
              </a:rPr>
              <a:t>identify a tone word that best characterizes your piece.</a:t>
            </a:r>
            <a:endParaRPr lang="en-US" sz="3200" b="1" dirty="0">
              <a:solidFill>
                <a:srgbClr val="00B0F0"/>
              </a:solidFill>
            </a:endParaRPr>
          </a:p>
          <a:p>
            <a:r>
              <a:rPr lang="en-US" sz="2400" i="1" dirty="0"/>
              <a:t>*If you don’t have a color printer, see me in advance of the due date for a pass to the library.</a:t>
            </a:r>
          </a:p>
        </p:txBody>
      </p:sp>
    </p:spTree>
    <p:extLst>
      <p:ext uri="{BB962C8B-B14F-4D97-AF65-F5344CB8AC3E}">
        <p14:creationId xmlns:p14="http://schemas.microsoft.com/office/powerpoint/2010/main" val="195076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172</TotalTime>
  <Words>764</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Rockwell</vt:lpstr>
      <vt:lpstr>Rockwell Condensed</vt:lpstr>
      <vt:lpstr>Wingdings</vt:lpstr>
      <vt:lpstr>Wood Type</vt:lpstr>
      <vt:lpstr>Time magazine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magazine</dc:title>
  <dc:creator>Colleen Remar</dc:creator>
  <cp:lastModifiedBy>REMAR, COLLEEN</cp:lastModifiedBy>
  <cp:revision>27</cp:revision>
  <dcterms:created xsi:type="dcterms:W3CDTF">2018-08-29T01:12:19Z</dcterms:created>
  <dcterms:modified xsi:type="dcterms:W3CDTF">2019-08-29T12:03:13Z</dcterms:modified>
</cp:coreProperties>
</file>